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Syne"/>
      <p:regular r:id="rId19"/>
    </p:embeddedFont>
    <p:embeddedFont>
      <p:font typeface="Syne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  <p:embeddedFont>
      <p:font typeface="Overpass Light"/>
      <p:regular r:id="rId23"/>
    </p:embeddedFont>
    <p:embeddedFont>
      <p:font typeface="Overpass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LançAI: O futuro contábil da indústria metalúrgica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Agente Autônomo de Automação Contábil-Fiscal - Eficiência e precisão para grandes indústrias, potencializada por Inteligência Artificial.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9052"/>
            <a:ext cx="80215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Desafios e visão de futuro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Desafios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959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Adaptação a mudanças legais.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81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Diversidade de layouts (XMLs/PDFs).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803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Integração com diversos ERPs.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214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Próximos passos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7959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Integração de Entrada: OCR/NLP para documentos não-estruturados.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Expansão do Agente: Módulos para Apuração Automática de Impostos.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061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Integração com ERP: APIs para Protheus, Domínio, etc.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8483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Análises preditivas e gerenciais.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Perguntas?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Estamos à disposição para responder suas dúvidas e discutir como nossa solução pode transformar sua indústria.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3076"/>
            <a:ext cx="11341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LançAI: A Contabilidade do Amanhã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548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 LançAI é a prova de conceito de que a Automação Robusta (Python/Pandas) e a Inteligência Artificial (Gemini) se potencializam, resolvendo os maiores gargalos de eficiência e precisão na contabilidade industrial. O Agente LançAI está pronto para transformar seus dados fiscais em inteligência contábil instantânea.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593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Beatriz Teixeira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773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Ramon Ribeiro Rabello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954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Juliana Rodrigues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135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4156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 peso da contabilidade manual na indústria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2534126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93996" y="26081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Volume massivo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93996" y="3073956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Milhares de documentos fiscais diários.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93790" y="3849648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93996" y="3923705"/>
            <a:ext cx="341542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Processo semi-manual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493996" y="4389477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Digitação repetitiva e alto custo.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93790" y="5165169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93996" y="523922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Altos erros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493996" y="5704999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Inconsistências impactam precisão.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93790" y="6480691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493996" y="655474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Tempo perdido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93996" y="7020520"/>
            <a:ext cx="685621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Fechamentos demorados, atrasando decisões.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98520"/>
            <a:ext cx="1029128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LançAI - Agente Autônomo Híbrido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395073"/>
            <a:ext cx="4347567" cy="8618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9174" y="5472351"/>
            <a:ext cx="371987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Entrada de Dados Brutos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009174" y="5938123"/>
            <a:ext cx="3916799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Recebimento de arquivos ZIP contendo XMLs fiscais e outros dados extraídos.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395073"/>
            <a:ext cx="4347567" cy="8618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56741" y="5472351"/>
            <a:ext cx="3916799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Processamento Inteligente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356741" y="6274713"/>
            <a:ext cx="391679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Aplicação do motor de regras inteligente para mapeamento automático de CFOP e NCM.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395073"/>
            <a:ext cx="4347567" cy="8618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04308" y="5472351"/>
            <a:ext cx="360140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Lançamentos Validados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04308" y="5938123"/>
            <a:ext cx="3916799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Geração de lançamentos contábeis padronizados e validação final de conformidade com LLM.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8676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Arquitetura Técnica: O Cérebro Modular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190" y="2244804"/>
            <a:ext cx="362903" cy="3629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834521"/>
            <a:ext cx="565023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Módulo de Dados e Regras (data_handler.py)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3226832"/>
            <a:ext cx="75564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Motor de transformação que utiliza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highlight>
                  <a:srgbClr val="F2F0D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xml.etree.ElementTree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para parsing robusto dos XMLs e extração de metadados fiscais. O dicionário MAPPING_RULES aplica lógica contábil fixa.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4193143"/>
            <a:ext cx="362903" cy="3629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0190" y="4782860"/>
            <a:ext cx="495859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Módulo de Inteligência (agent_brain.py)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0190" y="5175171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Integração via LangChain com Gemini 2.5 Flash, especializado em análise contábil através do SYSTEM_PROMPT_LANCAI.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6118622"/>
            <a:ext cx="362903" cy="3629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708338"/>
            <a:ext cx="235993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Interface (main.py)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0190" y="7100649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Desenvolvida em Streamlit para experiência do usuário e gerenciamento de ciclo de estado.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049" y="607457"/>
            <a:ext cx="7601902" cy="894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Transformando desafios em resultados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771049" y="1788676"/>
            <a:ext cx="7601902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40%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3677007" y="2440067"/>
            <a:ext cx="178986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Produtividade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71049" y="2749510"/>
            <a:ext cx="760190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Redução do tempo de digitação.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71049" y="3336488"/>
            <a:ext cx="7601902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99%</a:t>
            </a:r>
            <a:endParaRPr lang="en-US" sz="3700" dirty="0"/>
          </a:p>
        </p:txBody>
      </p:sp>
      <p:sp>
        <p:nvSpPr>
          <p:cNvPr id="8" name="Text 5"/>
          <p:cNvSpPr/>
          <p:nvPr/>
        </p:nvSpPr>
        <p:spPr>
          <a:xfrm>
            <a:off x="3677007" y="3987879"/>
            <a:ext cx="1789867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Precisão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71049" y="4297323"/>
            <a:ext cx="760190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Eliminação de erros manuais.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771049" y="4884301"/>
            <a:ext cx="7601902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Dias</a:t>
            </a:r>
            <a:endParaRPr lang="en-US" sz="3700" dirty="0"/>
          </a:p>
        </p:txBody>
      </p:sp>
      <p:sp>
        <p:nvSpPr>
          <p:cNvPr id="11" name="Text 8"/>
          <p:cNvSpPr/>
          <p:nvPr/>
        </p:nvSpPr>
        <p:spPr>
          <a:xfrm>
            <a:off x="3329345" y="5535692"/>
            <a:ext cx="2485311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Agilidade no fechamento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71049" y="5845135"/>
            <a:ext cx="760190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Decisões mais rápidas.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71049" y="6432113"/>
            <a:ext cx="7601902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</a:t>
            </a:r>
            <a:endParaRPr lang="en-US" sz="3700" dirty="0"/>
          </a:p>
        </p:txBody>
      </p:sp>
      <p:sp>
        <p:nvSpPr>
          <p:cNvPr id="14" name="Text 11"/>
          <p:cNvSpPr/>
          <p:nvPr/>
        </p:nvSpPr>
        <p:spPr>
          <a:xfrm>
            <a:off x="3623905" y="7083504"/>
            <a:ext cx="1896070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Redução de custos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771049" y="7392948"/>
            <a:ext cx="760190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Menos retrabalho e multas.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 Diferencial: Auditoria e Query com LLM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32259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66693"/>
            <a:ext cx="45206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Auditoria Inicial (Fase Crítica)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7111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 Agente Gemini recebe o DataFrame completo, audita o resultado, gera resumo gerencial e identifica ocorrências da conta "Regra Não Mapeada".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341501"/>
            <a:ext cx="63237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Query Detalhada em Linguagem Natural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831919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Contador pode interagir diretamente com o Agente, fazendo perguntas complexas sobre volume de lançamentos, valores por CFOP ou emitente.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7107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UX/Design: Experiência Visual e Fluxo de Estado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2337078"/>
            <a:ext cx="3670459" cy="2336721"/>
          </a:xfrm>
          <a:prstGeom prst="roundRect">
            <a:avLst>
              <a:gd name="adj" fmla="val 6261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337078"/>
            <a:ext cx="121920" cy="2336721"/>
          </a:xfrm>
          <a:prstGeom prst="roundRect">
            <a:avLst>
              <a:gd name="adj" fmla="val 74233"/>
            </a:avLst>
          </a:prstGeom>
          <a:solidFill>
            <a:srgbClr val="224435"/>
          </a:solidFill>
          <a:ln/>
        </p:spPr>
      </p:sp>
      <p:sp>
        <p:nvSpPr>
          <p:cNvPr id="6" name="Text 3"/>
          <p:cNvSpPr/>
          <p:nvPr/>
        </p:nvSpPr>
        <p:spPr>
          <a:xfrm>
            <a:off x="6617494" y="258294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Estética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617494" y="3048714"/>
            <a:ext cx="308729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Paleta LançAI com Terracota Metálico (#C05533) estabelece hierarquia visual clara.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033" y="2337078"/>
            <a:ext cx="3670578" cy="2336721"/>
          </a:xfrm>
          <a:prstGeom prst="roundRect">
            <a:avLst>
              <a:gd name="adj" fmla="val 6261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5553" y="2337078"/>
            <a:ext cx="121920" cy="2336721"/>
          </a:xfrm>
          <a:prstGeom prst="roundRect">
            <a:avLst>
              <a:gd name="adj" fmla="val 74233"/>
            </a:avLst>
          </a:prstGeom>
          <a:solidFill>
            <a:srgbClr val="224435"/>
          </a:solidFill>
          <a:ln/>
        </p:spPr>
      </p:sp>
      <p:sp>
        <p:nvSpPr>
          <p:cNvPr id="10" name="Text 7"/>
          <p:cNvSpPr/>
          <p:nvPr/>
        </p:nvSpPr>
        <p:spPr>
          <a:xfrm>
            <a:off x="10503337" y="2582942"/>
            <a:ext cx="297227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Feedback de Status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503337" y="3048714"/>
            <a:ext cx="308741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Sistema de cores (Verde para sucesso, Vermelho para erro, Âmbar para alerta) guia o usuário.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80190" y="4889182"/>
            <a:ext cx="3670459" cy="2673310"/>
          </a:xfrm>
          <a:prstGeom prst="roundRect">
            <a:avLst>
              <a:gd name="adj" fmla="val 5473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889182"/>
            <a:ext cx="121920" cy="2673310"/>
          </a:xfrm>
          <a:prstGeom prst="roundRect">
            <a:avLst>
              <a:gd name="adj" fmla="val 74233"/>
            </a:avLst>
          </a:prstGeom>
          <a:solidFill>
            <a:srgbClr val="224435"/>
          </a:solidFill>
          <a:ln/>
        </p:spPr>
      </p:sp>
      <p:sp>
        <p:nvSpPr>
          <p:cNvPr id="14" name="Text 11"/>
          <p:cNvSpPr/>
          <p:nvPr/>
        </p:nvSpPr>
        <p:spPr>
          <a:xfrm>
            <a:off x="6617494" y="5135047"/>
            <a:ext cx="308729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Fluxo de Estado Otimizado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617494" y="5937409"/>
            <a:ext cx="3087291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Implementação de callback e key no st.file_uploader garante processamento único por upload.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81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Quem ganha com esta inovação?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190" y="288583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36300"/>
            <a:ext cx="363640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Indústrias metalúrgicas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581049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Departamentos Contábil e Fiscal.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0084" y="288583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0084" y="3736300"/>
            <a:ext cx="363652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Auditoria interna e externa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00084" y="4581049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Confiabilidade dos dados.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539757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248043"/>
            <a:ext cx="3077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Gerência financeira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738461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Dados mais rápidos para decisões.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00084" y="539757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00084" y="6248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Diretoria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00084" y="6738461"/>
            <a:ext cx="3636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Visão gerencial em tempo real.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846" y="531495"/>
            <a:ext cx="12492871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Nosso caminho: Da concepção à implementação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74846" y="1470303"/>
            <a:ext cx="183118" cy="1099066"/>
          </a:xfrm>
          <a:prstGeom prst="roundRect">
            <a:avLst>
              <a:gd name="adj" fmla="val 4201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1083" y="1653421"/>
            <a:ext cx="2289929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Análise detalhada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41083" y="2049423"/>
            <a:ext cx="12914471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Mapeamento de plano de contas e regras.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949523" y="2752487"/>
            <a:ext cx="183118" cy="1099066"/>
          </a:xfrm>
          <a:prstGeom prst="roundRect">
            <a:avLst>
              <a:gd name="adj" fmla="val 4201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15760" y="2935605"/>
            <a:ext cx="2692360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Desenvolvimento ágil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315760" y="3331607"/>
            <a:ext cx="1263979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Criação flexível do Agente.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1224320" y="4034671"/>
            <a:ext cx="183118" cy="1099066"/>
          </a:xfrm>
          <a:prstGeom prst="roundRect">
            <a:avLst>
              <a:gd name="adj" fmla="val 4201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90556" y="4217789"/>
            <a:ext cx="2289929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Testes rigorosos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590556" y="4613791"/>
            <a:ext cx="123649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Validação com dados reais.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499116" y="5316855"/>
            <a:ext cx="183118" cy="1099066"/>
          </a:xfrm>
          <a:prstGeom prst="roundRect">
            <a:avLst>
              <a:gd name="adj" fmla="val 4201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865352" y="5499973"/>
            <a:ext cx="2995732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Integração simplificada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865352" y="5895975"/>
            <a:ext cx="12090202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Compatibilidade com ERPs existentes.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224320" y="6599039"/>
            <a:ext cx="183118" cy="1099066"/>
          </a:xfrm>
          <a:prstGeom prst="roundRect">
            <a:avLst>
              <a:gd name="adj" fmla="val 4201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590556" y="6782157"/>
            <a:ext cx="2289929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Melhoria contínua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590556" y="7178159"/>
            <a:ext cx="12364998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Adaptação a mudanças legais.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2025-10-25T19:47:16Z</dcterms:created>
  <dcterms:modified xsi:type="dcterms:W3CDTF">2025-10-25T19:47:16Z</dcterms:modified>
</cp:coreProperties>
</file>